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rial Narrow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98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71373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0362a14e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0362a14e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0362a14e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0362a14e5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0362a14e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0362a14e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12862" y="143449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sr-Cyrl-RS">
                <a:latin typeface="Arial Narrow"/>
                <a:ea typeface="Arial Narrow"/>
                <a:cs typeface="Arial Narrow"/>
                <a:sym typeface="Arial Narrow"/>
              </a:rPr>
              <a:t>Усвајање навика здраве исхране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763688" y="2636912"/>
            <a:ext cx="1656184" cy="5760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508104" y="2636912"/>
            <a:ext cx="1728192" cy="5760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512" y="1910950"/>
            <a:ext cx="6019726" cy="431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ctrTitle"/>
          </p:nvPr>
        </p:nvSpPr>
        <p:spPr>
          <a:xfrm>
            <a:off x="611560" y="332656"/>
            <a:ext cx="7457628" cy="86409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r-Cyrl-R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Десет савета за правилну исхрану</a:t>
            </a:r>
            <a:endParaRPr sz="3200" dirty="0"/>
          </a:p>
        </p:txBody>
      </p:sp>
      <p:sp>
        <p:nvSpPr>
          <p:cNvPr id="113" name="Google Shape;113;p22"/>
          <p:cNvSpPr txBox="1"/>
          <p:nvPr/>
        </p:nvSpPr>
        <p:spPr>
          <a:xfrm>
            <a:off x="857675" y="1484775"/>
            <a:ext cx="7170600" cy="5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Јести разноврсну храну.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Одржавати оптималну тежину.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Смањити уношење засићених масних киселина (масти животињског порекла).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Повећати унос полинезасићених масних киселина ( пречишћени путер, нерафинисана хладно цеђена уља, путери од семенки - кикирики, сунцокрет, сусам, бадем, лешник, голица).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sr-Cyrl-RS" sz="1800" dirty="0">
                <a:latin typeface="Calibri"/>
                <a:ea typeface="Calibri"/>
                <a:cs typeface="Calibri"/>
                <a:sym typeface="Calibri"/>
              </a:rPr>
              <a:t>5. На дан узимати 5 мањих оброка и конзумирати их у исто време.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Повећати унос сложених угљених хидрата и </a:t>
            </a:r>
            <a:r>
              <a:rPr lang="sr-Cyrl-RS" sz="1800" dirty="0">
                <a:latin typeface="Calibri"/>
                <a:ea typeface="Calibri"/>
                <a:cs typeface="Calibri"/>
                <a:sym typeface="Calibri"/>
              </a:rPr>
              <a:t>хране богате</a:t>
            </a: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влакан</a:t>
            </a:r>
            <a:r>
              <a:rPr lang="sr-Cyrl-RS" sz="1800" dirty="0">
                <a:latin typeface="Calibri"/>
                <a:ea typeface="Calibri"/>
                <a:cs typeface="Calibri"/>
                <a:sym typeface="Calibri"/>
              </a:rPr>
              <a:t>има као што су </a:t>
            </a: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поврће, воће, интегралне житариц</a:t>
            </a:r>
            <a:r>
              <a:rPr lang="sr-Cyrl-RS" sz="1800" dirty="0"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Редовно уношење течности: вода, чајеви, природни це</a:t>
            </a:r>
            <a:r>
              <a:rPr lang="sr-Cyrl-RS" sz="1800" dirty="0">
                <a:latin typeface="Calibri"/>
                <a:ea typeface="Calibri"/>
                <a:cs typeface="Calibri"/>
                <a:sym typeface="Calibri"/>
              </a:rPr>
              <a:t>ђени</a:t>
            </a: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сокови.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 Смањити уно</a:t>
            </a:r>
            <a:r>
              <a:rPr lang="sr-Cyrl-RS" sz="1800" dirty="0"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шећера, нарочито белог рафинисаног, заменити га медом или неким природним </a:t>
            </a:r>
            <a:r>
              <a:rPr lang="sr-Cyrl-R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засла</a:t>
            </a:r>
            <a:r>
              <a:rPr lang="sr-Cyrl-RS" sz="1800" dirty="0" smtClean="0">
                <a:latin typeface="Calibri"/>
                <a:ea typeface="Calibri"/>
                <a:cs typeface="Calibri"/>
                <a:sym typeface="Calibri"/>
              </a:rPr>
              <a:t>ђивачима</a:t>
            </a:r>
            <a:r>
              <a:rPr lang="sr-Cyrl-R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Смањити унос соли, посебно стоне кухињске, уместо ње користити морску.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10. Смањити и избгавати унос к</a:t>
            </a:r>
            <a:r>
              <a:rPr lang="sr-Cyrl-RS" sz="1800" dirty="0">
                <a:latin typeface="Calibri"/>
                <a:ea typeface="Calibri"/>
                <a:cs typeface="Calibri"/>
                <a:sym typeface="Calibri"/>
              </a:rPr>
              <a:t>офеина</a:t>
            </a:r>
            <a:r>
              <a:rPr lang="sr-Cyrl-RS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алкохола и дувана.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23" descr="Пословице:&#10;Здравље на уста улази.&#10;Кажи ми шта једеш и рећи ћу ти ко си,&#10;кажи ми како једеш и рећи ћу ти какав си.&#10;Ко пу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8675"/>
            <a:ext cx="9317397" cy="69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4" descr="Треба да размислимо да ли својим начином живота само&#10;трошимо и смањујемо резерве здравља и да ли довољно&#10;чинимо да очувамо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165"/>
            <a:ext cx="9143999" cy="6865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685800" y="620693"/>
            <a:ext cx="7342500" cy="21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r-Cyrl-RS"/>
              <a:t/>
            </a:r>
            <a:br>
              <a:rPr lang="sr-Cyrl-RS"/>
            </a:br>
            <a:r>
              <a:rPr lang="sr-Cyrl-RS"/>
              <a:t/>
            </a:r>
            <a:br>
              <a:rPr lang="sr-Cyrl-RS"/>
            </a:br>
            <a:r>
              <a:rPr lang="sr-Cyrl-RS"/>
              <a:t/>
            </a:r>
            <a:br>
              <a:rPr lang="sr-Cyrl-RS"/>
            </a:br>
            <a:r>
              <a:rPr lang="sr-Cyrl-RS"/>
              <a:t/>
            </a:r>
            <a:br>
              <a:rPr lang="sr-Cyrl-RS"/>
            </a:br>
            <a:r>
              <a:rPr lang="sr-Cyrl-RS"/>
              <a:t/>
            </a:r>
            <a:br>
              <a:rPr lang="sr-Cyrl-RS"/>
            </a:br>
            <a:r>
              <a:rPr lang="sr-Cyrl-RS"/>
              <a:t/>
            </a:r>
            <a:br>
              <a:rPr lang="sr-Cyrl-RS"/>
            </a:br>
            <a:endParaRPr/>
          </a:p>
        </p:txBody>
      </p:sp>
      <p:sp>
        <p:nvSpPr>
          <p:cNvPr id="133" name="Google Shape;133;p25"/>
          <p:cNvSpPr txBox="1"/>
          <p:nvPr/>
        </p:nvSpPr>
        <p:spPr>
          <a:xfrm>
            <a:off x="323528" y="476672"/>
            <a:ext cx="86409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1656750" y="620700"/>
            <a:ext cx="54006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Хвала на пажњи!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938" y="1652525"/>
            <a:ext cx="6296150" cy="44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descr="СВЕТСКИ ДАН&#10;ЗДРАВЕ&#10;ИСХРАНЕ&#10;16. ОКТОБАР&#10;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445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685800" y="620689"/>
            <a:ext cx="7342584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r-Cyrl-RS"/>
              <a:t/>
            </a:r>
            <a:br>
              <a:rPr lang="sr-Cyrl-RS"/>
            </a:br>
            <a:r>
              <a:rPr lang="sr-Cyrl-RS"/>
              <a:t/>
            </a:r>
            <a:br>
              <a:rPr lang="sr-Cyrl-RS"/>
            </a:br>
            <a:r>
              <a:rPr lang="sr-Cyrl-RS"/>
              <a:t/>
            </a:r>
            <a:br>
              <a:rPr lang="sr-Cyrl-RS"/>
            </a:br>
            <a:r>
              <a:rPr lang="sr-Cyrl-RS"/>
              <a:t/>
            </a:r>
            <a:br>
              <a:rPr lang="sr-Cyrl-RS"/>
            </a:br>
            <a:r>
              <a:rPr lang="sr-Cyrl-RS"/>
              <a:t/>
            </a:r>
            <a:br>
              <a:rPr lang="sr-Cyrl-RS"/>
            </a:br>
            <a:r>
              <a:rPr lang="sr-Cyrl-RS"/>
              <a:t/>
            </a:r>
            <a:br>
              <a:rPr lang="sr-Cyrl-RS"/>
            </a:b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323528" y="1340768"/>
            <a:ext cx="583264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 descr="Шта је здравље?&#10;када се здраво хранимо када пијемо доста течности&#10;кад одржавамо личну хигијену кад се бавимо спортом&#10;кад с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37" y="311012"/>
            <a:ext cx="7863125" cy="62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683568" y="332656"/>
            <a:ext cx="7342500" cy="720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sr-Cyrl-RS" sz="2800" dirty="0"/>
              <a:t>Усвајање принципа здраве исхране </a:t>
            </a:r>
            <a:endParaRPr sz="2800" dirty="0"/>
          </a:p>
        </p:txBody>
      </p:sp>
      <p:sp>
        <p:nvSpPr>
          <p:cNvPr id="75" name="Google Shape;75;p16"/>
          <p:cNvSpPr txBox="1"/>
          <p:nvPr/>
        </p:nvSpPr>
        <p:spPr>
          <a:xfrm>
            <a:off x="225468" y="1265129"/>
            <a:ext cx="8818324" cy="522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Адолесценицја </a:t>
            </a: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је период бурних биолошких, социјалошких, физиолошких и когнитивних </a:t>
            </a:r>
            <a:r>
              <a:rPr lang="sr-Cyrl-R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промена </a:t>
            </a: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током ког  долази  и до промена у начину исхране. То је период живота где су повећане потребе за енергијом, протеинима, минералима и витаминима. Ово је и период у коме долази до појаве неправилних навика у исхрани и зато је битно баш у овом периоду успоставити рано усвајање принципа здраве исхране.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Исхрана је важна током читавог живота, јер оно што уносимо храном у организам може позитивно или негативно утицати на наше здравље.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Здрава исхрана подразумева уравнотежен унос разноврсних намирница. Само здрава и уравнотежена исхрана спречава гојазност и смањује ризик од појаве бројних хроничних болести у каснијем животном добу. Усвајањем здравих навика у исхрани у периоду адолесценције млад човек гради себи добар темељ за даљи живот. 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ctrTitle"/>
          </p:nvPr>
        </p:nvSpPr>
        <p:spPr>
          <a:xfrm>
            <a:off x="764088" y="350730"/>
            <a:ext cx="7164888" cy="96450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/>
              <a:t>Правилне и неправилне навике у исхрани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/>
          </a:p>
        </p:txBody>
      </p:sp>
      <p:sp>
        <p:nvSpPr>
          <p:cNvPr id="81" name="Google Shape;81;p17"/>
          <p:cNvSpPr txBox="1"/>
          <p:nvPr/>
        </p:nvSpPr>
        <p:spPr>
          <a:xfrm>
            <a:off x="323528" y="1788557"/>
            <a:ext cx="86409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sr-Cyrl-R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Код младих у периоду адолесценције често долази до поремећаја у исхрани у виду неадекватног уноса хранљивих материја, премало воћа и поврћа, млечних производа, премало редовних оброка а превише брзе хране и грицкалица у неправилним размацима. </a:t>
            </a:r>
            <a:endParaRPr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sr-Cyrl-R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Правилан унос хранљивих материја мора бити праћен и редовном физичком активношћу.</a:t>
            </a:r>
            <a:endParaRPr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84" y="3817978"/>
            <a:ext cx="4727485" cy="28834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ctrTitle"/>
          </p:nvPr>
        </p:nvSpPr>
        <p:spPr>
          <a:xfrm>
            <a:off x="611560" y="237995"/>
            <a:ext cx="7342500" cy="87682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243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243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Поремећаји исхране</a:t>
            </a: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dirty="0"/>
          </a:p>
        </p:txBody>
      </p:sp>
      <p:sp>
        <p:nvSpPr>
          <p:cNvPr id="87" name="Google Shape;87;p18"/>
          <p:cNvSpPr txBox="1"/>
          <p:nvPr/>
        </p:nvSpPr>
        <p:spPr>
          <a:xfrm>
            <a:off x="323528" y="1772816"/>
            <a:ext cx="864096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Анемија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Анорексија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Булимија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Гојазност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758" y="3949147"/>
            <a:ext cx="8572500" cy="26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ctrTitle"/>
          </p:nvPr>
        </p:nvSpPr>
        <p:spPr>
          <a:xfrm>
            <a:off x="851770" y="320441"/>
            <a:ext cx="7340251" cy="103965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243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243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600" dirty="0">
                <a:latin typeface="Calibri"/>
                <a:ea typeface="Calibri"/>
                <a:cs typeface="Calibri"/>
                <a:sym typeface="Calibri"/>
              </a:rPr>
              <a:t>Да се упознамо са п</a:t>
            </a:r>
            <a: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оремећајима исхране</a:t>
            </a: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dirty="0"/>
          </a:p>
        </p:txBody>
      </p:sp>
      <p:sp>
        <p:nvSpPr>
          <p:cNvPr id="94" name="Google Shape;94;p19"/>
          <p:cNvSpPr txBox="1"/>
          <p:nvPr/>
        </p:nvSpPr>
        <p:spPr>
          <a:xfrm>
            <a:off x="323525" y="1360100"/>
            <a:ext cx="8640900" cy="53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sr-Cyrl-R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Cyrl-R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Хајде </a:t>
            </a: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 кажемо нешто о болестима које настају као последица неуравнотежене исхране!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Анемија – настаје услед недостатка гвожђа или фолне киселине, али и неких витамина Б групе.</a:t>
            </a:r>
            <a:endParaRPr dirty="0"/>
          </a:p>
          <a:p>
            <a:pPr marL="3600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Анорексија је добровољно гладовање при којем се губитак телесне тежине доживљава као успех и самодисциплина, а повећање телесне тежине као губитак контроле над властитим телом и животом.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Булимија је болест коју  карактеришу епизоде прекомерног конзумирања хране након чега се храна насилно избације из организма, најчешће повраћањем, лаксативима или интензивним вежбањем.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Гојазност се јавља када имамо несклад између унете енергије и њене потрошње, тада се постепено повећања телесна тежина и развојија се гојазност.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Фактори који утичу на понашање у исхрани су бројни, а само неки од њих су: утицај родитеља, школе, медија, економски, социјални и културни чиниоци, лични став, генетска предиспозиција...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ctrTitle"/>
          </p:nvPr>
        </p:nvSpPr>
        <p:spPr>
          <a:xfrm>
            <a:off x="624087" y="244974"/>
            <a:ext cx="7457628" cy="86409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sr-Cyrl-RS" sz="3200" dirty="0">
                <a:latin typeface="Calibri"/>
                <a:ea typeface="Calibri"/>
                <a:cs typeface="Calibri"/>
                <a:sym typeface="Calibri"/>
              </a:rPr>
              <a:t>А шта је то</a:t>
            </a:r>
            <a:r>
              <a:rPr lang="sr-Cyrl-R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здрава храна?</a:t>
            </a:r>
            <a:endParaRPr sz="3200" dirty="0"/>
          </a:p>
        </p:txBody>
      </p:sp>
      <p:sp>
        <p:nvSpPr>
          <p:cNvPr id="100" name="Google Shape;100;p20"/>
          <p:cNvSpPr txBox="1"/>
          <p:nvPr/>
        </p:nvSpPr>
        <p:spPr>
          <a:xfrm>
            <a:off x="383125" y="1532525"/>
            <a:ext cx="6263100" cy="46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Веома је битно истаћи да не </a:t>
            </a:r>
            <a:r>
              <a:rPr lang="sr-Cyrl-R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постоји а приори </a:t>
            </a: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добра и лоша храна све је здраво ако се уноси уравнотежено.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 би била здрава, исхрана мора бити индивидуализована, прилагођена потребама пола, година и физичке активности.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Исхрану треба прилагодити сопственим потребама уз посебан осврт на то да у њој свакодневно буду присутни најзначанији елементи исхране.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Најзначајнији елементи ихране исхране су: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Вода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Протеини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Минерали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Угљени хидрати и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Cyrl-R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Беланчевине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5350" y="3620575"/>
            <a:ext cx="3417075" cy="31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ctrTitle"/>
          </p:nvPr>
        </p:nvSpPr>
        <p:spPr>
          <a:xfrm>
            <a:off x="814192" y="375781"/>
            <a:ext cx="7339452" cy="62630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600" dirty="0"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ирамид</a:t>
            </a:r>
            <a:r>
              <a:rPr lang="sr-Cyrl-RS" sz="3600" dirty="0">
                <a:latin typeface="Calibri"/>
                <a:ea typeface="Calibri"/>
                <a:cs typeface="Calibri"/>
                <a:sym typeface="Calibri"/>
              </a:rPr>
              <a:t>а</a:t>
            </a:r>
            <a: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здраве исхране </a:t>
            </a:r>
            <a:b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r-Cyrl-RS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40" y="1365337"/>
            <a:ext cx="5774499" cy="53987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593</Words>
  <Application>Microsoft Office PowerPoint</Application>
  <PresentationFormat>On-screen Show (4:3)</PresentationFormat>
  <Paragraphs>70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Arial Narrow</vt:lpstr>
      <vt:lpstr>Simple Light</vt:lpstr>
      <vt:lpstr>Усвајање навика здраве исхране</vt:lpstr>
      <vt:lpstr>PowerPoint Presentation</vt:lpstr>
      <vt:lpstr>      </vt:lpstr>
      <vt:lpstr>Усвајање принципа здраве исхране </vt:lpstr>
      <vt:lpstr> Правилне и неправилне навике у исхрани </vt:lpstr>
      <vt:lpstr>    Поремећаји исхране    </vt:lpstr>
      <vt:lpstr>    Да се упознамо са поремећајима исхране    </vt:lpstr>
      <vt:lpstr>А шта је то здрава храна?</vt:lpstr>
      <vt:lpstr>   Пирамида здраве исхране    </vt:lpstr>
      <vt:lpstr> Десет савета за правилну исхрану</vt:lpstr>
      <vt:lpstr>PowerPoint Presentation</vt:lpstr>
      <vt:lpstr>PowerPoint Presentation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Усвајање навика здраве исхране</dc:title>
  <dc:creator>IV sprat</dc:creator>
  <cp:lastModifiedBy>yy</cp:lastModifiedBy>
  <cp:revision>7</cp:revision>
  <dcterms:modified xsi:type="dcterms:W3CDTF">2020-12-08T10:19:34Z</dcterms:modified>
</cp:coreProperties>
</file>